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FCE637-7351-4173-B8BB-BF32174C8398}" type="doc">
      <dgm:prSet loTypeId="urn:microsoft.com/office/officeart/2005/8/layout/cycle5" loCatId="cycle" qsTypeId="urn:microsoft.com/office/officeart/2005/8/quickstyle/simple1" qsCatId="simple" csTypeId="urn:microsoft.com/office/officeart/2005/8/colors/accent2_1" csCatId="accent2" phldr="1"/>
      <dgm:spPr/>
      <dgm:t>
        <a:bodyPr/>
        <a:lstStyle/>
        <a:p>
          <a:endParaRPr lang="ru-RU"/>
        </a:p>
      </dgm:t>
    </dgm:pt>
    <dgm:pt modelId="{8D3737F8-B997-4DEA-B0BC-98F7707178B9}">
      <dgm:prSet phldrT="[Текст]" custT="1"/>
      <dgm:spPr/>
      <dgm:t>
        <a:bodyPr/>
        <a:lstStyle/>
        <a:p>
          <a:r>
            <a:rPr lang="ru-RU" sz="1400" dirty="0" err="1" smtClean="0"/>
            <a:t>Икемділік</a:t>
          </a:r>
          <a:r>
            <a:rPr lang="ru-RU" sz="1400" dirty="0" smtClean="0"/>
            <a:t>.</a:t>
          </a:r>
          <a:endParaRPr lang="ru-RU" sz="1400" dirty="0"/>
        </a:p>
      </dgm:t>
    </dgm:pt>
    <dgm:pt modelId="{6904225F-8847-4F72-8618-499576BAFE20}" type="parTrans" cxnId="{AF4B3105-6217-4A01-B6CC-191B01ECEC74}">
      <dgm:prSet/>
      <dgm:spPr/>
      <dgm:t>
        <a:bodyPr/>
        <a:lstStyle/>
        <a:p>
          <a:endParaRPr lang="ru-RU"/>
        </a:p>
      </dgm:t>
    </dgm:pt>
    <dgm:pt modelId="{ADB73A34-ABE3-4F5B-8485-832841A03778}" type="sibTrans" cxnId="{AF4B3105-6217-4A01-B6CC-191B01ECEC74}">
      <dgm:prSet/>
      <dgm:spPr/>
      <dgm:t>
        <a:bodyPr/>
        <a:lstStyle/>
        <a:p>
          <a:endParaRPr lang="ru-RU"/>
        </a:p>
      </dgm:t>
    </dgm:pt>
    <dgm:pt modelId="{30C6A5B2-6DA1-4165-BA33-8568AC30BF54}">
      <dgm:prSet phldrT="[Текст]" custT="1"/>
      <dgm:spPr/>
      <dgm:t>
        <a:bodyPr/>
        <a:lstStyle/>
        <a:p>
          <a:r>
            <a:rPr lang="ru-RU" sz="1400" dirty="0" err="1" smtClean="0"/>
            <a:t>Мағлұматтылық</a:t>
          </a:r>
          <a:endParaRPr lang="ru-RU" sz="1400" dirty="0"/>
        </a:p>
      </dgm:t>
    </dgm:pt>
    <dgm:pt modelId="{80ABAAE9-F47F-4308-8FCB-15256FA8832B}" type="parTrans" cxnId="{405EDF92-8516-4B1E-959A-60327170A3EC}">
      <dgm:prSet/>
      <dgm:spPr/>
      <dgm:t>
        <a:bodyPr/>
        <a:lstStyle/>
        <a:p>
          <a:endParaRPr lang="ru-RU"/>
        </a:p>
      </dgm:t>
    </dgm:pt>
    <dgm:pt modelId="{6D7BDF15-8D88-43E3-A39B-E4F687E1012E}" type="sibTrans" cxnId="{405EDF92-8516-4B1E-959A-60327170A3EC}">
      <dgm:prSet/>
      <dgm:spPr/>
      <dgm:t>
        <a:bodyPr/>
        <a:lstStyle/>
        <a:p>
          <a:endParaRPr lang="ru-RU"/>
        </a:p>
      </dgm:t>
    </dgm:pt>
    <dgm:pt modelId="{E8DD5929-CDF2-4C9B-B5F8-67D19BB9AE7F}">
      <dgm:prSet phldrT="[Текст]" custT="1"/>
      <dgm:spPr/>
      <dgm:t>
        <a:bodyPr/>
        <a:lstStyle/>
        <a:p>
          <a:r>
            <a:rPr lang="ru-RU" sz="1400" dirty="0" err="1" smtClean="0"/>
            <a:t>Ата-аналардың көзқарасы.</a:t>
          </a:r>
          <a:endParaRPr lang="ru-RU" sz="1400" dirty="0"/>
        </a:p>
      </dgm:t>
    </dgm:pt>
    <dgm:pt modelId="{CDFA8B6C-6D50-44FB-B311-C368577A1F6D}" type="parTrans" cxnId="{870137DE-DA9F-4D5C-97F4-045C427D1A52}">
      <dgm:prSet/>
      <dgm:spPr/>
      <dgm:t>
        <a:bodyPr/>
        <a:lstStyle/>
        <a:p>
          <a:endParaRPr lang="ru-RU"/>
        </a:p>
      </dgm:t>
    </dgm:pt>
    <dgm:pt modelId="{AF57098D-4B86-4782-9926-6F7D402759EE}" type="sibTrans" cxnId="{870137DE-DA9F-4D5C-97F4-045C427D1A52}">
      <dgm:prSet/>
      <dgm:spPr/>
      <dgm:t>
        <a:bodyPr/>
        <a:lstStyle/>
        <a:p>
          <a:endParaRPr lang="ru-RU"/>
        </a:p>
      </dgm:t>
    </dgm:pt>
    <dgm:pt modelId="{E586132D-3F28-4D4E-9540-DBE3534B6E04}">
      <dgm:prSet phldrT="[Текст]" custT="1"/>
      <dgm:spPr/>
      <dgm:t>
        <a:bodyPr/>
        <a:lstStyle/>
        <a:p>
          <a:r>
            <a:rPr lang="ru-RU" sz="1400" dirty="0" err="1" smtClean="0"/>
            <a:t>Құрдастарының көзқарастары</a:t>
          </a:r>
          <a:endParaRPr lang="ru-RU" sz="1400" dirty="0"/>
        </a:p>
      </dgm:t>
    </dgm:pt>
    <dgm:pt modelId="{573E9659-A810-40CE-9E61-4206BEAF0D6F}" type="parTrans" cxnId="{BF2DD4C1-A7D9-40AF-A2BE-63DE8F2036BD}">
      <dgm:prSet/>
      <dgm:spPr/>
      <dgm:t>
        <a:bodyPr/>
        <a:lstStyle/>
        <a:p>
          <a:endParaRPr lang="ru-RU"/>
        </a:p>
      </dgm:t>
    </dgm:pt>
    <dgm:pt modelId="{63C91BF8-078A-44A5-9207-B7C5E930CB67}" type="sibTrans" cxnId="{BF2DD4C1-A7D9-40AF-A2BE-63DE8F2036BD}">
      <dgm:prSet/>
      <dgm:spPr/>
      <dgm:t>
        <a:bodyPr/>
        <a:lstStyle/>
        <a:p>
          <a:endParaRPr lang="ru-RU"/>
        </a:p>
      </dgm:t>
    </dgm:pt>
    <dgm:pt modelId="{7EB1D864-CD7B-4BCD-809F-E137C24B934A}">
      <dgm:prSet phldrT="[Текст]" custT="1"/>
      <dgm:spPr/>
      <dgm:t>
        <a:bodyPr/>
        <a:lstStyle/>
        <a:p>
          <a:r>
            <a:rPr lang="ru-RU" sz="1400" dirty="0" err="1" smtClean="0"/>
            <a:t>Нарық қажеттілігі.</a:t>
          </a:r>
          <a:endParaRPr lang="ru-RU" sz="1400" dirty="0"/>
        </a:p>
      </dgm:t>
    </dgm:pt>
    <dgm:pt modelId="{65C5B906-1A7D-4749-99B3-B66FFA2D2140}" type="parTrans" cxnId="{EF2DE76D-725E-4CAC-A90C-AB5173705079}">
      <dgm:prSet/>
      <dgm:spPr/>
      <dgm:t>
        <a:bodyPr/>
        <a:lstStyle/>
        <a:p>
          <a:endParaRPr lang="ru-RU"/>
        </a:p>
      </dgm:t>
    </dgm:pt>
    <dgm:pt modelId="{04C26ACA-C949-4FA2-B844-E8D788AA9FA0}" type="sibTrans" cxnId="{EF2DE76D-725E-4CAC-A90C-AB5173705079}">
      <dgm:prSet/>
      <dgm:spPr/>
      <dgm:t>
        <a:bodyPr/>
        <a:lstStyle/>
        <a:p>
          <a:endParaRPr lang="ru-RU"/>
        </a:p>
      </dgm:t>
    </dgm:pt>
    <dgm:pt modelId="{9D6DBAAB-5E67-4600-9FAB-CE7F4F4FFE29}">
      <dgm:prSet custT="1"/>
      <dgm:spPr/>
      <dgm:t>
        <a:bodyPr/>
        <a:lstStyle/>
        <a:p>
          <a:r>
            <a:rPr lang="ru-RU" sz="1400" dirty="0" err="1" smtClean="0"/>
            <a:t>Тартылу</a:t>
          </a:r>
          <a:r>
            <a:rPr lang="ru-RU" sz="1400" dirty="0" smtClean="0"/>
            <a:t> </a:t>
          </a:r>
          <a:r>
            <a:rPr lang="ru-RU" sz="1400" dirty="0" err="1" smtClean="0"/>
            <a:t>деңгейі</a:t>
          </a:r>
          <a:endParaRPr lang="ru-RU" sz="1400" dirty="0"/>
        </a:p>
      </dgm:t>
    </dgm:pt>
    <dgm:pt modelId="{F40D064C-1BBA-4D40-8697-EFEAA34063C8}" type="parTrans" cxnId="{BA11A273-13B5-4EAE-ADBD-40EB3F8D988D}">
      <dgm:prSet/>
      <dgm:spPr/>
      <dgm:t>
        <a:bodyPr/>
        <a:lstStyle/>
        <a:p>
          <a:endParaRPr lang="ru-RU"/>
        </a:p>
      </dgm:t>
    </dgm:pt>
    <dgm:pt modelId="{1CB9D449-B31C-445D-B119-F7E128E87B37}" type="sibTrans" cxnId="{BA11A273-13B5-4EAE-ADBD-40EB3F8D988D}">
      <dgm:prSet/>
      <dgm:spPr/>
      <dgm:t>
        <a:bodyPr/>
        <a:lstStyle/>
        <a:p>
          <a:endParaRPr lang="ru-RU"/>
        </a:p>
      </dgm:t>
    </dgm:pt>
    <dgm:pt modelId="{05F86E3C-8A5A-4C07-A7A1-C39BD48263E2}">
      <dgm:prSet custT="1"/>
      <dgm:spPr/>
      <dgm:t>
        <a:bodyPr/>
        <a:lstStyle/>
        <a:p>
          <a:r>
            <a:rPr lang="ru-RU" sz="1400" dirty="0" err="1" smtClean="0"/>
            <a:t>Мүмкіншілік.</a:t>
          </a:r>
          <a:endParaRPr lang="ru-RU" sz="1400" dirty="0"/>
        </a:p>
      </dgm:t>
    </dgm:pt>
    <dgm:pt modelId="{97C66A5C-A182-4AD1-A35E-935BD6C0518E}" type="parTrans" cxnId="{A6827722-DC8B-4D2F-B650-F9966689EE4F}">
      <dgm:prSet/>
      <dgm:spPr/>
      <dgm:t>
        <a:bodyPr/>
        <a:lstStyle/>
        <a:p>
          <a:endParaRPr lang="ru-RU"/>
        </a:p>
      </dgm:t>
    </dgm:pt>
    <dgm:pt modelId="{11D7A22F-3378-42FB-A486-7778EE6CAF9A}" type="sibTrans" cxnId="{A6827722-DC8B-4D2F-B650-F9966689EE4F}">
      <dgm:prSet/>
      <dgm:spPr/>
      <dgm:t>
        <a:bodyPr/>
        <a:lstStyle/>
        <a:p>
          <a:endParaRPr lang="ru-RU"/>
        </a:p>
      </dgm:t>
    </dgm:pt>
    <dgm:pt modelId="{AD65B022-B118-40FD-9DB5-77850F5E3248}" type="pres">
      <dgm:prSet presAssocID="{BEFCE637-7351-4173-B8BB-BF32174C8398}" presName="cycle" presStyleCnt="0">
        <dgm:presLayoutVars>
          <dgm:dir/>
          <dgm:resizeHandles val="exact"/>
        </dgm:presLayoutVars>
      </dgm:prSet>
      <dgm:spPr/>
    </dgm:pt>
    <dgm:pt modelId="{BD2DC882-161C-4A38-AD93-4D8C74234ABE}" type="pres">
      <dgm:prSet presAssocID="{8D3737F8-B997-4DEA-B0BC-98F7707178B9}" presName="node" presStyleLbl="node1" presStyleIdx="0" presStyleCnt="7" custScaleX="141693">
        <dgm:presLayoutVars>
          <dgm:bulletEnabled val="1"/>
        </dgm:presLayoutVars>
      </dgm:prSet>
      <dgm:spPr/>
      <dgm:t>
        <a:bodyPr/>
        <a:lstStyle/>
        <a:p>
          <a:endParaRPr lang="ru-RU"/>
        </a:p>
      </dgm:t>
    </dgm:pt>
    <dgm:pt modelId="{3769AE2E-CC78-42AA-8740-5BF89FB30A98}" type="pres">
      <dgm:prSet presAssocID="{8D3737F8-B997-4DEA-B0BC-98F7707178B9}" presName="spNode" presStyleCnt="0"/>
      <dgm:spPr/>
    </dgm:pt>
    <dgm:pt modelId="{FB558E9D-BA83-4CBC-866B-9EF9597B5F3C}" type="pres">
      <dgm:prSet presAssocID="{ADB73A34-ABE3-4F5B-8485-832841A03778}" presName="sibTrans" presStyleLbl="sibTrans1D1" presStyleIdx="0" presStyleCnt="7"/>
      <dgm:spPr/>
    </dgm:pt>
    <dgm:pt modelId="{BD60E023-B19D-4D37-AB88-2BFE2093D00D}" type="pres">
      <dgm:prSet presAssocID="{30C6A5B2-6DA1-4165-BA33-8568AC30BF54}" presName="node" presStyleLbl="node1" presStyleIdx="1" presStyleCnt="7" custScaleX="163594">
        <dgm:presLayoutVars>
          <dgm:bulletEnabled val="1"/>
        </dgm:presLayoutVars>
      </dgm:prSet>
      <dgm:spPr/>
      <dgm:t>
        <a:bodyPr/>
        <a:lstStyle/>
        <a:p>
          <a:endParaRPr lang="ru-RU"/>
        </a:p>
      </dgm:t>
    </dgm:pt>
    <dgm:pt modelId="{D26C6E42-A094-462A-BD23-DECD358BCBA6}" type="pres">
      <dgm:prSet presAssocID="{30C6A5B2-6DA1-4165-BA33-8568AC30BF54}" presName="spNode" presStyleCnt="0"/>
      <dgm:spPr/>
    </dgm:pt>
    <dgm:pt modelId="{8360989E-F98D-4627-AB97-413C82AB2DD4}" type="pres">
      <dgm:prSet presAssocID="{6D7BDF15-8D88-43E3-A39B-E4F687E1012E}" presName="sibTrans" presStyleLbl="sibTrans1D1" presStyleIdx="1" presStyleCnt="7"/>
      <dgm:spPr/>
    </dgm:pt>
    <dgm:pt modelId="{84C6EBD5-DA27-41CB-806D-386289857B08}" type="pres">
      <dgm:prSet presAssocID="{9D6DBAAB-5E67-4600-9FAB-CE7F4F4FFE29}" presName="node" presStyleLbl="node1" presStyleIdx="2" presStyleCnt="7" custScaleX="163126" custRadScaleRad="99792" custRadScaleInc="-10071">
        <dgm:presLayoutVars>
          <dgm:bulletEnabled val="1"/>
        </dgm:presLayoutVars>
      </dgm:prSet>
      <dgm:spPr/>
      <dgm:t>
        <a:bodyPr/>
        <a:lstStyle/>
        <a:p>
          <a:endParaRPr lang="ru-RU"/>
        </a:p>
      </dgm:t>
    </dgm:pt>
    <dgm:pt modelId="{AB922165-F08C-4B43-9677-85A8A74C7551}" type="pres">
      <dgm:prSet presAssocID="{9D6DBAAB-5E67-4600-9FAB-CE7F4F4FFE29}" presName="spNode" presStyleCnt="0"/>
      <dgm:spPr/>
    </dgm:pt>
    <dgm:pt modelId="{CEAF563E-B755-4E90-9162-975C5490161D}" type="pres">
      <dgm:prSet presAssocID="{1CB9D449-B31C-445D-B119-F7E128E87B37}" presName="sibTrans" presStyleLbl="sibTrans1D1" presStyleIdx="2" presStyleCnt="7"/>
      <dgm:spPr/>
    </dgm:pt>
    <dgm:pt modelId="{449EDD88-0098-47DD-ABF9-072456655F7E}" type="pres">
      <dgm:prSet presAssocID="{05F86E3C-8A5A-4C07-A7A1-C39BD48263E2}" presName="node" presStyleLbl="node1" presStyleIdx="3" presStyleCnt="7" custScaleX="150945" custRadScaleRad="112727" custRadScaleInc="-43655">
        <dgm:presLayoutVars>
          <dgm:bulletEnabled val="1"/>
        </dgm:presLayoutVars>
      </dgm:prSet>
      <dgm:spPr/>
      <dgm:t>
        <a:bodyPr/>
        <a:lstStyle/>
        <a:p>
          <a:endParaRPr lang="ru-RU"/>
        </a:p>
      </dgm:t>
    </dgm:pt>
    <dgm:pt modelId="{86BE6BE5-858F-4432-8429-BA5CB488D40C}" type="pres">
      <dgm:prSet presAssocID="{05F86E3C-8A5A-4C07-A7A1-C39BD48263E2}" presName="spNode" presStyleCnt="0"/>
      <dgm:spPr/>
    </dgm:pt>
    <dgm:pt modelId="{345AD776-369E-48D8-B67C-10379C609810}" type="pres">
      <dgm:prSet presAssocID="{11D7A22F-3378-42FB-A486-7778EE6CAF9A}" presName="sibTrans" presStyleLbl="sibTrans1D1" presStyleIdx="3" presStyleCnt="7"/>
      <dgm:spPr/>
    </dgm:pt>
    <dgm:pt modelId="{62413E39-2FB1-4CE4-9A92-00575F56A646}" type="pres">
      <dgm:prSet presAssocID="{E8DD5929-CDF2-4C9B-B5F8-67D19BB9AE7F}" presName="node" presStyleLbl="node1" presStyleIdx="4" presStyleCnt="7" custScaleX="164804" custRadScaleRad="109403" custRadScaleInc="27534">
        <dgm:presLayoutVars>
          <dgm:bulletEnabled val="1"/>
        </dgm:presLayoutVars>
      </dgm:prSet>
      <dgm:spPr/>
      <dgm:t>
        <a:bodyPr/>
        <a:lstStyle/>
        <a:p>
          <a:endParaRPr lang="ru-RU"/>
        </a:p>
      </dgm:t>
    </dgm:pt>
    <dgm:pt modelId="{7C0ED7FC-04A3-4E71-B8DE-527614C02C5C}" type="pres">
      <dgm:prSet presAssocID="{E8DD5929-CDF2-4C9B-B5F8-67D19BB9AE7F}" presName="spNode" presStyleCnt="0"/>
      <dgm:spPr/>
    </dgm:pt>
    <dgm:pt modelId="{4AF8B1CD-1D36-4D6E-BBAA-7ED33C07F61D}" type="pres">
      <dgm:prSet presAssocID="{AF57098D-4B86-4782-9926-6F7D402759EE}" presName="sibTrans" presStyleLbl="sibTrans1D1" presStyleIdx="4" presStyleCnt="7"/>
      <dgm:spPr/>
    </dgm:pt>
    <dgm:pt modelId="{3850A42A-6DF3-4DB1-8692-AA8DD41FB756}" type="pres">
      <dgm:prSet presAssocID="{E586132D-3F28-4D4E-9540-DBE3534B6E04}" presName="node" presStyleLbl="node1" presStyleIdx="5" presStyleCnt="7" custScaleX="152619">
        <dgm:presLayoutVars>
          <dgm:bulletEnabled val="1"/>
        </dgm:presLayoutVars>
      </dgm:prSet>
      <dgm:spPr/>
      <dgm:t>
        <a:bodyPr/>
        <a:lstStyle/>
        <a:p>
          <a:endParaRPr lang="ru-RU"/>
        </a:p>
      </dgm:t>
    </dgm:pt>
    <dgm:pt modelId="{776B2156-5741-4E47-B007-305E4EAF918A}" type="pres">
      <dgm:prSet presAssocID="{E586132D-3F28-4D4E-9540-DBE3534B6E04}" presName="spNode" presStyleCnt="0"/>
      <dgm:spPr/>
    </dgm:pt>
    <dgm:pt modelId="{A3622D5F-A653-4DFE-AE5A-3B474CE42546}" type="pres">
      <dgm:prSet presAssocID="{63C91BF8-078A-44A5-9207-B7C5E930CB67}" presName="sibTrans" presStyleLbl="sibTrans1D1" presStyleIdx="5" presStyleCnt="7"/>
      <dgm:spPr/>
    </dgm:pt>
    <dgm:pt modelId="{BF7193A2-AA16-463F-B0BA-5107DFC7E555}" type="pres">
      <dgm:prSet presAssocID="{7EB1D864-CD7B-4BCD-809F-E137C24B934A}" presName="node" presStyleLbl="node1" presStyleIdx="6" presStyleCnt="7" custScaleX="172578">
        <dgm:presLayoutVars>
          <dgm:bulletEnabled val="1"/>
        </dgm:presLayoutVars>
      </dgm:prSet>
      <dgm:spPr/>
      <dgm:t>
        <a:bodyPr/>
        <a:lstStyle/>
        <a:p>
          <a:endParaRPr lang="ru-RU"/>
        </a:p>
      </dgm:t>
    </dgm:pt>
    <dgm:pt modelId="{D2398D89-80C7-4DCC-9144-150BA791D598}" type="pres">
      <dgm:prSet presAssocID="{7EB1D864-CD7B-4BCD-809F-E137C24B934A}" presName="spNode" presStyleCnt="0"/>
      <dgm:spPr/>
    </dgm:pt>
    <dgm:pt modelId="{05AA04DD-2090-470A-9DED-9FAAA1B9C690}" type="pres">
      <dgm:prSet presAssocID="{04C26ACA-C949-4FA2-B844-E8D788AA9FA0}" presName="sibTrans" presStyleLbl="sibTrans1D1" presStyleIdx="6" presStyleCnt="7"/>
      <dgm:spPr/>
    </dgm:pt>
  </dgm:ptLst>
  <dgm:cxnLst>
    <dgm:cxn modelId="{EF2DE76D-725E-4CAC-A90C-AB5173705079}" srcId="{BEFCE637-7351-4173-B8BB-BF32174C8398}" destId="{7EB1D864-CD7B-4BCD-809F-E137C24B934A}" srcOrd="6" destOrd="0" parTransId="{65C5B906-1A7D-4749-99B3-B66FFA2D2140}" sibTransId="{04C26ACA-C949-4FA2-B844-E8D788AA9FA0}"/>
    <dgm:cxn modelId="{27B77407-7C2B-448A-A475-6BC43CD4C74B}" type="presOf" srcId="{8D3737F8-B997-4DEA-B0BC-98F7707178B9}" destId="{BD2DC882-161C-4A38-AD93-4D8C74234ABE}" srcOrd="0" destOrd="0" presId="urn:microsoft.com/office/officeart/2005/8/layout/cycle5"/>
    <dgm:cxn modelId="{9E394CEF-C446-4588-A120-5A34A65FCA45}" type="presOf" srcId="{6D7BDF15-8D88-43E3-A39B-E4F687E1012E}" destId="{8360989E-F98D-4627-AB97-413C82AB2DD4}" srcOrd="0" destOrd="0" presId="urn:microsoft.com/office/officeart/2005/8/layout/cycle5"/>
    <dgm:cxn modelId="{DF1719C6-3B3C-4A5D-96A3-46F5F5CBBE75}" type="presOf" srcId="{BEFCE637-7351-4173-B8BB-BF32174C8398}" destId="{AD65B022-B118-40FD-9DB5-77850F5E3248}" srcOrd="0" destOrd="0" presId="urn:microsoft.com/office/officeart/2005/8/layout/cycle5"/>
    <dgm:cxn modelId="{9FE564FA-E6F1-492A-BDF3-6D7552D0EE15}" type="presOf" srcId="{04C26ACA-C949-4FA2-B844-E8D788AA9FA0}" destId="{05AA04DD-2090-470A-9DED-9FAAA1B9C690}" srcOrd="0" destOrd="0" presId="urn:microsoft.com/office/officeart/2005/8/layout/cycle5"/>
    <dgm:cxn modelId="{78579F0B-AD04-47E9-9C99-74B061A9F900}" type="presOf" srcId="{9D6DBAAB-5E67-4600-9FAB-CE7F4F4FFE29}" destId="{84C6EBD5-DA27-41CB-806D-386289857B08}" srcOrd="0" destOrd="0" presId="urn:microsoft.com/office/officeart/2005/8/layout/cycle5"/>
    <dgm:cxn modelId="{A6DB58EC-175C-44D6-89CE-03437248BEF0}" type="presOf" srcId="{11D7A22F-3378-42FB-A486-7778EE6CAF9A}" destId="{345AD776-369E-48D8-B67C-10379C609810}" srcOrd="0" destOrd="0" presId="urn:microsoft.com/office/officeart/2005/8/layout/cycle5"/>
    <dgm:cxn modelId="{405EDF92-8516-4B1E-959A-60327170A3EC}" srcId="{BEFCE637-7351-4173-B8BB-BF32174C8398}" destId="{30C6A5B2-6DA1-4165-BA33-8568AC30BF54}" srcOrd="1" destOrd="0" parTransId="{80ABAAE9-F47F-4308-8FCB-15256FA8832B}" sibTransId="{6D7BDF15-8D88-43E3-A39B-E4F687E1012E}"/>
    <dgm:cxn modelId="{AF4B3105-6217-4A01-B6CC-191B01ECEC74}" srcId="{BEFCE637-7351-4173-B8BB-BF32174C8398}" destId="{8D3737F8-B997-4DEA-B0BC-98F7707178B9}" srcOrd="0" destOrd="0" parTransId="{6904225F-8847-4F72-8618-499576BAFE20}" sibTransId="{ADB73A34-ABE3-4F5B-8485-832841A03778}"/>
    <dgm:cxn modelId="{BA11A273-13B5-4EAE-ADBD-40EB3F8D988D}" srcId="{BEFCE637-7351-4173-B8BB-BF32174C8398}" destId="{9D6DBAAB-5E67-4600-9FAB-CE7F4F4FFE29}" srcOrd="2" destOrd="0" parTransId="{F40D064C-1BBA-4D40-8697-EFEAA34063C8}" sibTransId="{1CB9D449-B31C-445D-B119-F7E128E87B37}"/>
    <dgm:cxn modelId="{B8293024-16DA-47CC-A4C3-1F400C9F7FAB}" type="presOf" srcId="{63C91BF8-078A-44A5-9207-B7C5E930CB67}" destId="{A3622D5F-A653-4DFE-AE5A-3B474CE42546}" srcOrd="0" destOrd="0" presId="urn:microsoft.com/office/officeart/2005/8/layout/cycle5"/>
    <dgm:cxn modelId="{CAA681B1-8807-4B51-AF7C-1C31193972DF}" type="presOf" srcId="{E586132D-3F28-4D4E-9540-DBE3534B6E04}" destId="{3850A42A-6DF3-4DB1-8692-AA8DD41FB756}" srcOrd="0" destOrd="0" presId="urn:microsoft.com/office/officeart/2005/8/layout/cycle5"/>
    <dgm:cxn modelId="{F09EA90C-3615-41CB-92EF-EDCF2F029EE5}" type="presOf" srcId="{ADB73A34-ABE3-4F5B-8485-832841A03778}" destId="{FB558E9D-BA83-4CBC-866B-9EF9597B5F3C}" srcOrd="0" destOrd="0" presId="urn:microsoft.com/office/officeart/2005/8/layout/cycle5"/>
    <dgm:cxn modelId="{E31C0192-B389-48F8-B8E9-7BC46D5DF3B2}" type="presOf" srcId="{AF57098D-4B86-4782-9926-6F7D402759EE}" destId="{4AF8B1CD-1D36-4D6E-BBAA-7ED33C07F61D}" srcOrd="0" destOrd="0" presId="urn:microsoft.com/office/officeart/2005/8/layout/cycle5"/>
    <dgm:cxn modelId="{BF2DD4C1-A7D9-40AF-A2BE-63DE8F2036BD}" srcId="{BEFCE637-7351-4173-B8BB-BF32174C8398}" destId="{E586132D-3F28-4D4E-9540-DBE3534B6E04}" srcOrd="5" destOrd="0" parTransId="{573E9659-A810-40CE-9E61-4206BEAF0D6F}" sibTransId="{63C91BF8-078A-44A5-9207-B7C5E930CB67}"/>
    <dgm:cxn modelId="{A6827722-DC8B-4D2F-B650-F9966689EE4F}" srcId="{BEFCE637-7351-4173-B8BB-BF32174C8398}" destId="{05F86E3C-8A5A-4C07-A7A1-C39BD48263E2}" srcOrd="3" destOrd="0" parTransId="{97C66A5C-A182-4AD1-A35E-935BD6C0518E}" sibTransId="{11D7A22F-3378-42FB-A486-7778EE6CAF9A}"/>
    <dgm:cxn modelId="{ECBCA362-274A-4B35-BA07-DBD1D6025F18}" type="presOf" srcId="{7EB1D864-CD7B-4BCD-809F-E137C24B934A}" destId="{BF7193A2-AA16-463F-B0BA-5107DFC7E555}" srcOrd="0" destOrd="0" presId="urn:microsoft.com/office/officeart/2005/8/layout/cycle5"/>
    <dgm:cxn modelId="{2ED3BEA0-D954-4CDD-97C8-6220CDB155FA}" type="presOf" srcId="{30C6A5B2-6DA1-4165-BA33-8568AC30BF54}" destId="{BD60E023-B19D-4D37-AB88-2BFE2093D00D}" srcOrd="0" destOrd="0" presId="urn:microsoft.com/office/officeart/2005/8/layout/cycle5"/>
    <dgm:cxn modelId="{6985C18E-8FBC-477A-8917-B14EB0CEF4D5}" type="presOf" srcId="{1CB9D449-B31C-445D-B119-F7E128E87B37}" destId="{CEAF563E-B755-4E90-9162-975C5490161D}" srcOrd="0" destOrd="0" presId="urn:microsoft.com/office/officeart/2005/8/layout/cycle5"/>
    <dgm:cxn modelId="{6B6A6F6A-F83D-4AFB-90B0-F80DD2FD5A93}" type="presOf" srcId="{E8DD5929-CDF2-4C9B-B5F8-67D19BB9AE7F}" destId="{62413E39-2FB1-4CE4-9A92-00575F56A646}" srcOrd="0" destOrd="0" presId="urn:microsoft.com/office/officeart/2005/8/layout/cycle5"/>
    <dgm:cxn modelId="{12BD7EAD-5D10-4D7D-8686-45219103856A}" type="presOf" srcId="{05F86E3C-8A5A-4C07-A7A1-C39BD48263E2}" destId="{449EDD88-0098-47DD-ABF9-072456655F7E}" srcOrd="0" destOrd="0" presId="urn:microsoft.com/office/officeart/2005/8/layout/cycle5"/>
    <dgm:cxn modelId="{870137DE-DA9F-4D5C-97F4-045C427D1A52}" srcId="{BEFCE637-7351-4173-B8BB-BF32174C8398}" destId="{E8DD5929-CDF2-4C9B-B5F8-67D19BB9AE7F}" srcOrd="4" destOrd="0" parTransId="{CDFA8B6C-6D50-44FB-B311-C368577A1F6D}" sibTransId="{AF57098D-4B86-4782-9926-6F7D402759EE}"/>
    <dgm:cxn modelId="{6527508B-3079-4979-8F43-26D9EC1F4CC4}" type="presParOf" srcId="{AD65B022-B118-40FD-9DB5-77850F5E3248}" destId="{BD2DC882-161C-4A38-AD93-4D8C74234ABE}" srcOrd="0" destOrd="0" presId="urn:microsoft.com/office/officeart/2005/8/layout/cycle5"/>
    <dgm:cxn modelId="{4D2C673F-4F83-4825-834E-2E9305C09E30}" type="presParOf" srcId="{AD65B022-B118-40FD-9DB5-77850F5E3248}" destId="{3769AE2E-CC78-42AA-8740-5BF89FB30A98}" srcOrd="1" destOrd="0" presId="urn:microsoft.com/office/officeart/2005/8/layout/cycle5"/>
    <dgm:cxn modelId="{9EEACD26-4ED4-437C-816A-0B4BA4025AE8}" type="presParOf" srcId="{AD65B022-B118-40FD-9DB5-77850F5E3248}" destId="{FB558E9D-BA83-4CBC-866B-9EF9597B5F3C}" srcOrd="2" destOrd="0" presId="urn:microsoft.com/office/officeart/2005/8/layout/cycle5"/>
    <dgm:cxn modelId="{C7B5001E-257A-45EB-8FF3-E39F018C2650}" type="presParOf" srcId="{AD65B022-B118-40FD-9DB5-77850F5E3248}" destId="{BD60E023-B19D-4D37-AB88-2BFE2093D00D}" srcOrd="3" destOrd="0" presId="urn:microsoft.com/office/officeart/2005/8/layout/cycle5"/>
    <dgm:cxn modelId="{95CC23D4-D71A-4B2C-8ED8-180E7E28AFF1}" type="presParOf" srcId="{AD65B022-B118-40FD-9DB5-77850F5E3248}" destId="{D26C6E42-A094-462A-BD23-DECD358BCBA6}" srcOrd="4" destOrd="0" presId="urn:microsoft.com/office/officeart/2005/8/layout/cycle5"/>
    <dgm:cxn modelId="{0961311D-B653-41FD-89E9-AA20F6A2FDA7}" type="presParOf" srcId="{AD65B022-B118-40FD-9DB5-77850F5E3248}" destId="{8360989E-F98D-4627-AB97-413C82AB2DD4}" srcOrd="5" destOrd="0" presId="urn:microsoft.com/office/officeart/2005/8/layout/cycle5"/>
    <dgm:cxn modelId="{4F795049-BC09-46E0-ABB4-C0C663B721C7}" type="presParOf" srcId="{AD65B022-B118-40FD-9DB5-77850F5E3248}" destId="{84C6EBD5-DA27-41CB-806D-386289857B08}" srcOrd="6" destOrd="0" presId="urn:microsoft.com/office/officeart/2005/8/layout/cycle5"/>
    <dgm:cxn modelId="{5D0410E1-34D4-40B8-9E6E-8173AC065544}" type="presParOf" srcId="{AD65B022-B118-40FD-9DB5-77850F5E3248}" destId="{AB922165-F08C-4B43-9677-85A8A74C7551}" srcOrd="7" destOrd="0" presId="urn:microsoft.com/office/officeart/2005/8/layout/cycle5"/>
    <dgm:cxn modelId="{8049A8CC-6E32-4230-B2F3-1BE26A9542DB}" type="presParOf" srcId="{AD65B022-B118-40FD-9DB5-77850F5E3248}" destId="{CEAF563E-B755-4E90-9162-975C5490161D}" srcOrd="8" destOrd="0" presId="urn:microsoft.com/office/officeart/2005/8/layout/cycle5"/>
    <dgm:cxn modelId="{1620CF54-B952-4C07-9E98-9F67541DB64F}" type="presParOf" srcId="{AD65B022-B118-40FD-9DB5-77850F5E3248}" destId="{449EDD88-0098-47DD-ABF9-072456655F7E}" srcOrd="9" destOrd="0" presId="urn:microsoft.com/office/officeart/2005/8/layout/cycle5"/>
    <dgm:cxn modelId="{F66BF55E-F328-4DBA-8D6D-0E66DBE85513}" type="presParOf" srcId="{AD65B022-B118-40FD-9DB5-77850F5E3248}" destId="{86BE6BE5-858F-4432-8429-BA5CB488D40C}" srcOrd="10" destOrd="0" presId="urn:microsoft.com/office/officeart/2005/8/layout/cycle5"/>
    <dgm:cxn modelId="{BEE53BD5-C338-49F7-BE15-62AAE61E86FA}" type="presParOf" srcId="{AD65B022-B118-40FD-9DB5-77850F5E3248}" destId="{345AD776-369E-48D8-B67C-10379C609810}" srcOrd="11" destOrd="0" presId="urn:microsoft.com/office/officeart/2005/8/layout/cycle5"/>
    <dgm:cxn modelId="{DB5959B5-9246-4216-85D8-D8757D9677AA}" type="presParOf" srcId="{AD65B022-B118-40FD-9DB5-77850F5E3248}" destId="{62413E39-2FB1-4CE4-9A92-00575F56A646}" srcOrd="12" destOrd="0" presId="urn:microsoft.com/office/officeart/2005/8/layout/cycle5"/>
    <dgm:cxn modelId="{A0668CD0-A5B6-40EF-8999-5A8F566F693D}" type="presParOf" srcId="{AD65B022-B118-40FD-9DB5-77850F5E3248}" destId="{7C0ED7FC-04A3-4E71-B8DE-527614C02C5C}" srcOrd="13" destOrd="0" presId="urn:microsoft.com/office/officeart/2005/8/layout/cycle5"/>
    <dgm:cxn modelId="{8DB9FF7E-CCCB-472D-BAAA-497ACAEF6C76}" type="presParOf" srcId="{AD65B022-B118-40FD-9DB5-77850F5E3248}" destId="{4AF8B1CD-1D36-4D6E-BBAA-7ED33C07F61D}" srcOrd="14" destOrd="0" presId="urn:microsoft.com/office/officeart/2005/8/layout/cycle5"/>
    <dgm:cxn modelId="{96F388E4-DB43-477D-A6FD-587E74CC431B}" type="presParOf" srcId="{AD65B022-B118-40FD-9DB5-77850F5E3248}" destId="{3850A42A-6DF3-4DB1-8692-AA8DD41FB756}" srcOrd="15" destOrd="0" presId="urn:microsoft.com/office/officeart/2005/8/layout/cycle5"/>
    <dgm:cxn modelId="{4D73C02E-71AD-4798-9C8B-E611B0FFE94D}" type="presParOf" srcId="{AD65B022-B118-40FD-9DB5-77850F5E3248}" destId="{776B2156-5741-4E47-B007-305E4EAF918A}" srcOrd="16" destOrd="0" presId="urn:microsoft.com/office/officeart/2005/8/layout/cycle5"/>
    <dgm:cxn modelId="{B1FA7D96-03F4-4BA1-82DD-5B0B2AC672C7}" type="presParOf" srcId="{AD65B022-B118-40FD-9DB5-77850F5E3248}" destId="{A3622D5F-A653-4DFE-AE5A-3B474CE42546}" srcOrd="17" destOrd="0" presId="urn:microsoft.com/office/officeart/2005/8/layout/cycle5"/>
    <dgm:cxn modelId="{26EEE59B-DC6D-402E-80C3-A534117EC78C}" type="presParOf" srcId="{AD65B022-B118-40FD-9DB5-77850F5E3248}" destId="{BF7193A2-AA16-463F-B0BA-5107DFC7E555}" srcOrd="18" destOrd="0" presId="urn:microsoft.com/office/officeart/2005/8/layout/cycle5"/>
    <dgm:cxn modelId="{76A359EF-ED2C-4B30-BE68-012DACF2FEBF}" type="presParOf" srcId="{AD65B022-B118-40FD-9DB5-77850F5E3248}" destId="{D2398D89-80C7-4DCC-9144-150BA791D598}" srcOrd="19" destOrd="0" presId="urn:microsoft.com/office/officeart/2005/8/layout/cycle5"/>
    <dgm:cxn modelId="{176ED8A4-52CC-47AA-AC76-342EEFAB7F68}" type="presParOf" srcId="{AD65B022-B118-40FD-9DB5-77850F5E3248}" destId="{05AA04DD-2090-470A-9DED-9FAAA1B9C690}" srcOrd="20"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2DC882-161C-4A38-AD93-4D8C74234ABE}">
      <dsp:nvSpPr>
        <dsp:cNvPr id="0" name=""/>
        <dsp:cNvSpPr/>
      </dsp:nvSpPr>
      <dsp:spPr>
        <a:xfrm>
          <a:off x="3196020" y="2426"/>
          <a:ext cx="1138186"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Икемділік</a:t>
          </a:r>
          <a:r>
            <a:rPr lang="ru-RU" sz="1400" kern="1200" dirty="0" smtClean="0"/>
            <a:t>.</a:t>
          </a:r>
          <a:endParaRPr lang="ru-RU" sz="1400" kern="1200" dirty="0"/>
        </a:p>
      </dsp:txBody>
      <dsp:txXfrm>
        <a:off x="3196020" y="2426"/>
        <a:ext cx="1138186" cy="522129"/>
      </dsp:txXfrm>
    </dsp:sp>
    <dsp:sp modelId="{FB558E9D-BA83-4CBC-866B-9EF9597B5F3C}">
      <dsp:nvSpPr>
        <dsp:cNvPr id="0" name=""/>
        <dsp:cNvSpPr/>
      </dsp:nvSpPr>
      <dsp:spPr>
        <a:xfrm>
          <a:off x="2276082" y="263491"/>
          <a:ext cx="2978063" cy="2978063"/>
        </a:xfrm>
        <a:custGeom>
          <a:avLst/>
          <a:gdLst/>
          <a:ahLst/>
          <a:cxnLst/>
          <a:rect l="0" t="0" r="0" b="0"/>
          <a:pathLst>
            <a:path>
              <a:moveTo>
                <a:pt x="2126892" y="143539"/>
              </a:moveTo>
              <a:arcTo wR="1489031" hR="1489031" stAng="17721861"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D60E023-B19D-4D37-AB88-2BFE2093D00D}">
      <dsp:nvSpPr>
        <dsp:cNvPr id="0" name=""/>
        <dsp:cNvSpPr/>
      </dsp:nvSpPr>
      <dsp:spPr>
        <a:xfrm>
          <a:off x="4272229" y="563062"/>
          <a:ext cx="131411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Мағлұматтылық</a:t>
          </a:r>
          <a:endParaRPr lang="ru-RU" sz="1400" kern="1200" dirty="0"/>
        </a:p>
      </dsp:txBody>
      <dsp:txXfrm>
        <a:off x="4272229" y="563062"/>
        <a:ext cx="1314111" cy="522129"/>
      </dsp:txXfrm>
    </dsp:sp>
    <dsp:sp modelId="{8360989E-F98D-4627-AB97-413C82AB2DD4}">
      <dsp:nvSpPr>
        <dsp:cNvPr id="0" name=""/>
        <dsp:cNvSpPr/>
      </dsp:nvSpPr>
      <dsp:spPr>
        <a:xfrm>
          <a:off x="2273100" y="257509"/>
          <a:ext cx="2978063" cy="2978063"/>
        </a:xfrm>
        <a:custGeom>
          <a:avLst/>
          <a:gdLst/>
          <a:ahLst/>
          <a:cxnLst/>
          <a:rect l="0" t="0" r="0" b="0"/>
          <a:pathLst>
            <a:path>
              <a:moveTo>
                <a:pt x="2880057" y="957748"/>
              </a:moveTo>
              <a:arcTo wR="1489031" hR="1489031" stAng="20345779" swAng="99967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4C6EBD5-DA27-41CB-806D-386289857B08}">
      <dsp:nvSpPr>
        <dsp:cNvPr id="0" name=""/>
        <dsp:cNvSpPr/>
      </dsp:nvSpPr>
      <dsp:spPr>
        <a:xfrm>
          <a:off x="4567920" y="1778314"/>
          <a:ext cx="13103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Тартылу</a:t>
          </a:r>
          <a:r>
            <a:rPr lang="ru-RU" sz="1400" kern="1200" dirty="0" smtClean="0"/>
            <a:t> </a:t>
          </a:r>
          <a:r>
            <a:rPr lang="ru-RU" sz="1400" kern="1200" dirty="0" err="1" smtClean="0"/>
            <a:t>деңгейі</a:t>
          </a:r>
          <a:endParaRPr lang="ru-RU" sz="1400" kern="1200" dirty="0"/>
        </a:p>
      </dsp:txBody>
      <dsp:txXfrm>
        <a:off x="4567920" y="1778314"/>
        <a:ext cx="1310352" cy="522129"/>
      </dsp:txXfrm>
    </dsp:sp>
    <dsp:sp modelId="{CEAF563E-B755-4E90-9162-975C5490161D}">
      <dsp:nvSpPr>
        <dsp:cNvPr id="0" name=""/>
        <dsp:cNvSpPr/>
      </dsp:nvSpPr>
      <dsp:spPr>
        <a:xfrm>
          <a:off x="2177382" y="646986"/>
          <a:ext cx="2978063" cy="2978063"/>
        </a:xfrm>
        <a:custGeom>
          <a:avLst/>
          <a:gdLst/>
          <a:ahLst/>
          <a:cxnLst/>
          <a:rect l="0" t="0" r="0" b="0"/>
          <a:pathLst>
            <a:path>
              <a:moveTo>
                <a:pt x="2952417" y="1764201"/>
              </a:moveTo>
              <a:arcTo wR="1489031" hR="1489031" stAng="638961" swAng="78346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49EDD88-0098-47DD-ABF9-072456655F7E}">
      <dsp:nvSpPr>
        <dsp:cNvPr id="0" name=""/>
        <dsp:cNvSpPr/>
      </dsp:nvSpPr>
      <dsp:spPr>
        <a:xfrm>
          <a:off x="4077919" y="2835456"/>
          <a:ext cx="1212505"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Мүмкіншілік.</a:t>
          </a:r>
          <a:endParaRPr lang="ru-RU" sz="1400" kern="1200" dirty="0"/>
        </a:p>
      </dsp:txBody>
      <dsp:txXfrm>
        <a:off x="4077919" y="2835456"/>
        <a:ext cx="1212505" cy="522129"/>
      </dsp:txXfrm>
    </dsp:sp>
    <dsp:sp modelId="{345AD776-369E-48D8-B67C-10379C609810}">
      <dsp:nvSpPr>
        <dsp:cNvPr id="0" name=""/>
        <dsp:cNvSpPr/>
      </dsp:nvSpPr>
      <dsp:spPr>
        <a:xfrm>
          <a:off x="2440894" y="379690"/>
          <a:ext cx="2978063" cy="2978063"/>
        </a:xfrm>
        <a:custGeom>
          <a:avLst/>
          <a:gdLst/>
          <a:ahLst/>
          <a:cxnLst/>
          <a:rect l="0" t="0" r="0" b="0"/>
          <a:pathLst>
            <a:path>
              <a:moveTo>
                <a:pt x="1541862" y="2977125"/>
              </a:moveTo>
              <a:arcTo wR="1489031" hR="1489031" stAng="5278003" swAng="66549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2413E39-2FB1-4CE4-9A92-00575F56A646}">
      <dsp:nvSpPr>
        <dsp:cNvPr id="0" name=""/>
        <dsp:cNvSpPr/>
      </dsp:nvSpPr>
      <dsp:spPr>
        <a:xfrm>
          <a:off x="2278002" y="2835456"/>
          <a:ext cx="1323831"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Ата-аналардың көзқарасы.</a:t>
          </a:r>
          <a:endParaRPr lang="ru-RU" sz="1400" kern="1200" dirty="0"/>
        </a:p>
      </dsp:txBody>
      <dsp:txXfrm>
        <a:off x="2278002" y="2835456"/>
        <a:ext cx="1323831" cy="522129"/>
      </dsp:txXfrm>
    </dsp:sp>
    <dsp:sp modelId="{4AF8B1CD-1D36-4D6E-BBAA-7ED33C07F61D}">
      <dsp:nvSpPr>
        <dsp:cNvPr id="0" name=""/>
        <dsp:cNvSpPr/>
      </dsp:nvSpPr>
      <dsp:spPr>
        <a:xfrm>
          <a:off x="2356518" y="502761"/>
          <a:ext cx="2978063" cy="2978063"/>
        </a:xfrm>
        <a:custGeom>
          <a:avLst/>
          <a:gdLst/>
          <a:ahLst/>
          <a:cxnLst/>
          <a:rect l="0" t="0" r="0" b="0"/>
          <a:pathLst>
            <a:path>
              <a:moveTo>
                <a:pt x="204412" y="2242004"/>
              </a:moveTo>
              <a:arcTo wR="1489031" hR="1489031" stAng="8977411" swAng="751303"/>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850A42A-6DF3-4DB1-8692-AA8DD41FB756}">
      <dsp:nvSpPr>
        <dsp:cNvPr id="0" name=""/>
        <dsp:cNvSpPr/>
      </dsp:nvSpPr>
      <dsp:spPr>
        <a:xfrm>
          <a:off x="1700439" y="1822799"/>
          <a:ext cx="1225952"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Құрдастарының көзқарастары</a:t>
          </a:r>
          <a:endParaRPr lang="ru-RU" sz="1400" kern="1200" dirty="0"/>
        </a:p>
      </dsp:txBody>
      <dsp:txXfrm>
        <a:off x="1700439" y="1822799"/>
        <a:ext cx="1225952" cy="522129"/>
      </dsp:txXfrm>
    </dsp:sp>
    <dsp:sp modelId="{A3622D5F-A653-4DFE-AE5A-3B474CE42546}">
      <dsp:nvSpPr>
        <dsp:cNvPr id="0" name=""/>
        <dsp:cNvSpPr/>
      </dsp:nvSpPr>
      <dsp:spPr>
        <a:xfrm>
          <a:off x="2276082" y="263491"/>
          <a:ext cx="2978063" cy="2978063"/>
        </a:xfrm>
        <a:custGeom>
          <a:avLst/>
          <a:gdLst/>
          <a:ahLst/>
          <a:cxnLst/>
          <a:rect l="0" t="0" r="0" b="0"/>
          <a:pathLst>
            <a:path>
              <a:moveTo>
                <a:pt x="2175" y="1408577"/>
              </a:moveTo>
              <a:arcTo wR="1489031" hR="1489031" stAng="10985835" swAng="1063581"/>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F7193A2-AA16-463F-B0BA-5107DFC7E555}">
      <dsp:nvSpPr>
        <dsp:cNvPr id="0" name=""/>
        <dsp:cNvSpPr/>
      </dsp:nvSpPr>
      <dsp:spPr>
        <a:xfrm>
          <a:off x="1907802" y="563062"/>
          <a:ext cx="1386278" cy="52212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err="1" smtClean="0"/>
            <a:t>Нарық қажеттілігі.</a:t>
          </a:r>
          <a:endParaRPr lang="ru-RU" sz="1400" kern="1200" dirty="0"/>
        </a:p>
      </dsp:txBody>
      <dsp:txXfrm>
        <a:off x="1907802" y="563062"/>
        <a:ext cx="1386278" cy="522129"/>
      </dsp:txXfrm>
    </dsp:sp>
    <dsp:sp modelId="{05AA04DD-2090-470A-9DED-9FAAA1B9C690}">
      <dsp:nvSpPr>
        <dsp:cNvPr id="0" name=""/>
        <dsp:cNvSpPr/>
      </dsp:nvSpPr>
      <dsp:spPr>
        <a:xfrm>
          <a:off x="2276082" y="263491"/>
          <a:ext cx="2978063" cy="2978063"/>
        </a:xfrm>
        <a:custGeom>
          <a:avLst/>
          <a:gdLst/>
          <a:ahLst/>
          <a:cxnLst/>
          <a:rect l="0" t="0" r="0" b="0"/>
          <a:pathLst>
            <a:path>
              <a:moveTo>
                <a:pt x="654481" y="255848"/>
              </a:moveTo>
              <a:arcTo wR="1489031" hR="1489031" stAng="14154722" swAng="52341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142976" y="1571612"/>
            <a:ext cx="6715172" cy="2643206"/>
          </a:xfrm>
          <a:prstGeom prst="rect">
            <a:avLst/>
          </a:prstGeom>
        </p:spPr>
        <p:txBody>
          <a:bodyPr wrap="square">
            <a:prstTxWarp prst="textPlain">
              <a:avLst/>
            </a:prstTxWarp>
            <a:spAutoFit/>
          </a:bodyPr>
          <a:lstStyle/>
          <a:p>
            <a:pPr algn="ct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Жасөспірімдерге</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мамандық таңдауда</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психологиялық</a:t>
            </a:r>
            <a:r>
              <a:rPr lang="ru-RU"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en-US"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қолдау </a:t>
            </a:r>
            <a:r>
              <a:rPr lang="ru-RU" sz="3200" b="1" i="1" dirty="0" err="1"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көрсету</a:t>
            </a:r>
            <a:endParaRPr lang="ru-RU" sz="3200" b="1" i="1" dirty="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endParaRPr>
          </a:p>
        </p:txBody>
      </p:sp>
      <p:pic>
        <p:nvPicPr>
          <p:cNvPr id="1028" name="Picture 4" descr="http://hkola40belozerskikh.umi.ru/images/cms/data/kukli-4743.gif"/>
          <p:cNvPicPr>
            <a:picLocks noChangeAspect="1" noChangeArrowheads="1" noCrop="1"/>
          </p:cNvPicPr>
          <p:nvPr/>
        </p:nvPicPr>
        <p:blipFill>
          <a:blip r:embed="rId3" cstate="print"/>
          <a:srcRect/>
          <a:stretch>
            <a:fillRect/>
          </a:stretch>
        </p:blipFill>
        <p:spPr bwMode="auto">
          <a:xfrm>
            <a:off x="6215074" y="4357694"/>
            <a:ext cx="1571636" cy="176212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2529" name="Rectangle 1"/>
          <p:cNvSpPr>
            <a:spLocks noChangeArrowheads="1"/>
          </p:cNvSpPr>
          <p:nvPr/>
        </p:nvSpPr>
        <p:spPr bwMode="auto">
          <a:xfrm>
            <a:off x="928662" y="857232"/>
            <a:ext cx="728667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Темпераменттің төрт түрі белгілі. Темперамент түрлері мен оларға қандай мамандық жарасатыны туралы мәлімет.</a:t>
            </a:r>
            <a:endParaRPr kumimoji="0" lang="ru-RU"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kk-KZ"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Сангвиниктер менеджер, мұғалім, дәрігер, психолог, тәрбиеші, ұйымдастырушы, сатушы, даяшы, инженер-технолог т.б. мамандықтарды иелене алады.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Флегматиктер</a:t>
            </a:r>
            <a:r>
              <a:rPr kumimoji="0" lang="kk-KZ"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механик, электрик, инженер, агроном,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жүргізуші, ғылыми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ботаник, астроном, физик, математик т.б.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 иелері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бола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алады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Холериктерге</a:t>
            </a:r>
            <a:r>
              <a:rPr kumimoji="0" lang="kk-KZ"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әртіс,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дипломат, журналист,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кәсіпкер,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хирург,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ұшқыш,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диспетчер,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жүргізуші,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тренер, менеджер,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құрылысшы,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режиссер,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аспазшы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геолог, электрик т.б.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мамандықтар жарасады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 typeface="Arial" pitchFamily="34" charset="0"/>
              <a:buChar char="•"/>
              <a:tabLst/>
            </a:pP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Меланхоликтерге</a:t>
            </a:r>
            <a:r>
              <a:rPr kumimoji="0" lang="kk-KZ"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педагог,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суретші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тігінші-модельер</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бояушы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сазгер</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жазушы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мал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дәрігері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геолог, агроном, зоотехник,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есепші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радиомеханик т.б.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мамандықтар сай</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келеді</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3553" name="Rectangle 1"/>
          <p:cNvSpPr>
            <a:spLocks noChangeArrowheads="1"/>
          </p:cNvSpPr>
          <p:nvPr/>
        </p:nvSpPr>
        <p:spPr bwMode="auto">
          <a:xfrm>
            <a:off x="1071538" y="1327650"/>
            <a:ext cx="700092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Д.Голландтың кәсіби-тұлғалық типін анықтау тесті</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Мақсаты: Тұлғаның әлеуметтік бағытын анықтау және кәсіби типін бағалау. Оқушыларға өздерінің кәсіби-тұлғалық типін анықтау қорытындысын айтып, ұсынылған мамандықтармен таныстыру. Анықталған әлеуметтік типі бойынша мінез-құлық ерекшеліктері туралы айтып беру. Таңдаған мамандығы мен мінез-құлық ерекшеліктерін салыстыра отырып, кеңес, ұсыныстар беру.</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071538" y="1428736"/>
            <a:ext cx="6858048" cy="3785652"/>
          </a:xfrm>
          <a:prstGeom prst="rect">
            <a:avLst/>
          </a:prstGeom>
        </p:spPr>
        <p:txBody>
          <a:bodyPr wrap="square">
            <a:spAutoFit/>
          </a:bodyPr>
          <a:lstStyle/>
          <a:p>
            <a:pPr indent="269875" algn="just"/>
            <a:r>
              <a:rPr lang="kk-KZ" sz="2400" dirty="0" smtClean="0">
                <a:latin typeface="Times New Roman" pitchFamily="18" charset="0"/>
                <a:cs typeface="Times New Roman" pitchFamily="18" charset="0"/>
              </a:rPr>
              <a:t>Мамандықтар бойынша ағарту жұмысын жүргізу және кәсіби бағдар беру жұмысының мәні өте терең. Өйткені әр мектеп бітіруші өзінің болашақ мамандығын жекелік психофизиологиялық ерекшеліктеріне сай анықтағанда ғана олар мамандық қызметінде табысты болады. Сондықтан мектеп психологиялық қызметінің міндеттерінің бірі -балаларға мамандықты дұрыс таңдатуы болып табылады. </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571612"/>
            <a:ext cx="6715172" cy="2643206"/>
          </a:xfrm>
          <a:prstGeom prst="rect">
            <a:avLst/>
          </a:prstGeom>
        </p:spPr>
        <p:txBody>
          <a:bodyPr wrap="square">
            <a:prstTxWarp prst="textPlain">
              <a:avLst/>
            </a:prstTxWarp>
            <a:spAutoFit/>
          </a:bodyPr>
          <a:lstStyle/>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Назарларыңызға</a:t>
            </a:r>
          </a:p>
          <a:p>
            <a:pPr algn="ctr"/>
            <a:r>
              <a:rPr lang="kk-KZ" sz="3200" b="1" i="1" dirty="0" smtClean="0">
                <a:solidFill>
                  <a:schemeClr val="accent2">
                    <a:lumMod val="50000"/>
                  </a:schemeClr>
                </a:solidFill>
                <a:effectLst>
                  <a:glow rad="63500">
                    <a:schemeClr val="accent2">
                      <a:satMod val="175000"/>
                      <a:alpha val="40000"/>
                    </a:schemeClr>
                  </a:glow>
                </a:effectLst>
                <a:latin typeface="Times New Roman" pitchFamily="18" charset="0"/>
                <a:cs typeface="Times New Roman" pitchFamily="18" charset="0"/>
              </a:rPr>
              <a:t>РАҚМЕТ!!!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4337" name="Rectangle 1"/>
          <p:cNvSpPr>
            <a:spLocks noChangeArrowheads="1"/>
          </p:cNvSpPr>
          <p:nvPr/>
        </p:nvSpPr>
        <p:spPr bwMode="auto">
          <a:xfrm>
            <a:off x="785786" y="1352921"/>
            <a:ext cx="764386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Мазмұны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Кіріспе</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І. Жасөспірімдерге мамандық таңдауда кәсіби бағдар беру</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1.1. Мамандық таңдаудың қазіргі ғылымда және тәжірибеде қарастырылуы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1.2. Жасөспірімдерге мамандық таңдауға ықпал ететін факторлар</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1.3. Жасөспірімдердің мамандық таңдауының басты түрткілері</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II. Жасөспірімдердің мамандық таңдауда зерттеу эксперименттері</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2.1. Жасөспірімдердің алдын ала мамандық таңдауын психологиялық диагностикадан өткізудің маңыздылығы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2.2. Жасөспірімдерге мамандық таңдауда темперамент және мамандық типтерінің рөлі</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2.3. Жасөспірімдерге арналған түзету –дамыту техникалары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ҚОРЫТЫНДЫ</a:t>
            </a:r>
            <a:endParaRPr kumimoji="0" lang="ru-RU"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5940425" algn="r"/>
              </a:tabLst>
            </a:pPr>
            <a:r>
              <a:rPr kumimoji="0" lang="kk-KZ" b="0" i="0" u="none" strike="noStrike" cap="none" normalizeH="0" baseline="0" dirty="0" smtClean="0">
                <a:ln>
                  <a:noFill/>
                </a:ln>
                <a:effectLst/>
                <a:latin typeface="Times New Roman" pitchFamily="18" charset="0"/>
                <a:ea typeface="Times New Roman" pitchFamily="18" charset="0"/>
                <a:cs typeface="Times New Roman" pitchFamily="18" charset="0"/>
              </a:rPr>
              <a:t>ҚОЛДАНЫЛҒАН ӘДЕБИЕТТЕР ТІЗІМІ</a:t>
            </a:r>
            <a:endParaRPr kumimoji="0" lang="kk-KZ" b="0" i="0" u="none" strike="noStrike" cap="none" normalizeH="0" baseline="0" dirty="0" smtClean="0">
              <a:ln>
                <a:noFill/>
              </a:ln>
              <a:effectLst/>
              <a:latin typeface="Times New Roman" pitchFamily="18" charset="0"/>
              <a:cs typeface="Times New Roman" pitchFamily="18" charset="0"/>
            </a:endParaRPr>
          </a:p>
        </p:txBody>
      </p:sp>
      <p:pic>
        <p:nvPicPr>
          <p:cNvPr id="4" name="Picture 4" descr="http://hkola40belozerskikh.umi.ru/images/cms/data/kukli-4743.gif"/>
          <p:cNvPicPr>
            <a:picLocks noChangeAspect="1" noChangeArrowheads="1" noCrop="1"/>
          </p:cNvPicPr>
          <p:nvPr/>
        </p:nvPicPr>
        <p:blipFill>
          <a:blip r:embed="rId3" cstate="print"/>
          <a:srcRect/>
          <a:stretch>
            <a:fillRect/>
          </a:stretch>
        </p:blipFill>
        <p:spPr bwMode="auto">
          <a:xfrm>
            <a:off x="7000892" y="4500570"/>
            <a:ext cx="1571636" cy="176212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4" name="Прямоугольник 3"/>
          <p:cNvSpPr/>
          <p:nvPr/>
        </p:nvSpPr>
        <p:spPr>
          <a:xfrm>
            <a:off x="1285852" y="1500174"/>
            <a:ext cx="6643734" cy="3416320"/>
          </a:xfrm>
          <a:prstGeom prst="rect">
            <a:avLst/>
          </a:prstGeom>
        </p:spPr>
        <p:txBody>
          <a:bodyPr wrap="square">
            <a:spAutoFit/>
          </a:bodyPr>
          <a:lstStyle/>
          <a:p>
            <a:pPr lvl="0" indent="180975" algn="just" fontAlgn="base">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Мамандық таңдау жасөспірім шақтағы ең маңызды шешімдердің бірі. </a:t>
            </a:r>
          </a:p>
          <a:p>
            <a:pPr lvl="0" indent="180975" algn="just" eaLnBrk="0" fontAlgn="base" hangingPunct="0">
              <a:spcBef>
                <a:spcPct val="0"/>
              </a:spcBef>
              <a:spcAft>
                <a:spcPct val="0"/>
              </a:spcAft>
            </a:pPr>
            <a:r>
              <a:rPr lang="kk-KZ" sz="2400" dirty="0" smtClean="0">
                <a:solidFill>
                  <a:srgbClr val="000000"/>
                </a:solidFill>
                <a:latin typeface="Times New Roman" pitchFamily="18" charset="0"/>
                <a:ea typeface="Times New Roman" pitchFamily="18" charset="0"/>
                <a:cs typeface="Times New Roman" pitchFamily="18" charset="0"/>
              </a:rPr>
              <a:t>Кейбір жастар мамандық таңдау ережесін білмегендіктен өзі қызықпайтын мамандықты таңдайды. Осыдан өз мамандығына қанағаттанбаушылық, реніш сезімдері болып, тіпті алдарына жоспар да құрғысы келмейді. Әрбір адам өзін-өзі дамыта алу үшін білім алып, сол біліміне сай мамандыққа машықтану </a:t>
            </a:r>
            <a:r>
              <a:rPr lang="kk-KZ" sz="2400" dirty="0" smtClean="0">
                <a:solidFill>
                  <a:srgbClr val="000000"/>
                </a:solidFill>
                <a:latin typeface="Times New Roman" pitchFamily="18" charset="0"/>
                <a:ea typeface="Times New Roman" pitchFamily="18" charset="0"/>
                <a:cs typeface="Times New Roman" pitchFamily="18" charset="0"/>
              </a:rPr>
              <a:t>керек</a:t>
            </a:r>
            <a:r>
              <a:rPr lang="ru-RU"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pic>
        <p:nvPicPr>
          <p:cNvPr id="17410" name="Picture 2" descr="http://www.volsu.ru/upload/medialibrary/f7e/78163947.jpg"/>
          <p:cNvPicPr>
            <a:picLocks noChangeAspect="1" noChangeArrowheads="1"/>
          </p:cNvPicPr>
          <p:nvPr/>
        </p:nvPicPr>
        <p:blipFill>
          <a:blip r:embed="rId3" cstate="print"/>
          <a:srcRect/>
          <a:stretch>
            <a:fillRect/>
          </a:stretch>
        </p:blipFill>
        <p:spPr bwMode="auto">
          <a:xfrm>
            <a:off x="785786" y="642918"/>
            <a:ext cx="7519825" cy="5143536"/>
          </a:xfrm>
          <a:prstGeom prst="rect">
            <a:avLst/>
          </a:prstGeom>
          <a:noFill/>
        </p:spPr>
      </p:pic>
      <p:pic>
        <p:nvPicPr>
          <p:cNvPr id="4" name="Picture 4" descr="http://hkola40belozerskikh.umi.ru/images/cms/data/kukli-4743.gif"/>
          <p:cNvPicPr>
            <a:picLocks noChangeAspect="1" noChangeArrowheads="1" noCrop="1"/>
          </p:cNvPicPr>
          <p:nvPr/>
        </p:nvPicPr>
        <p:blipFill>
          <a:blip r:embed="rId4" cstate="print"/>
          <a:srcRect/>
          <a:stretch>
            <a:fillRect/>
          </a:stretch>
        </p:blipFill>
        <p:spPr bwMode="auto">
          <a:xfrm>
            <a:off x="3786182" y="4000504"/>
            <a:ext cx="1000132" cy="2000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6385" name="Rectangle 1"/>
          <p:cNvSpPr>
            <a:spLocks noChangeArrowheads="1"/>
          </p:cNvSpPr>
          <p:nvPr/>
        </p:nvSpPr>
        <p:spPr bwMode="auto">
          <a:xfrm>
            <a:off x="928662" y="1399088"/>
            <a:ext cx="72866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бұл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сүйіп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қуана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жасайтын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ісі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оның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ертеңгі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болашағы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Әр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мамадығын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қарауы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керек</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Себебі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жауапкершілікті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қажет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етеді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бір</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мән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беретін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қасиет</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құлық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Адам</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баласы</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таңдауда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сол</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мамандықтың</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мінезгеде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сәйкес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келуі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міндетті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деп</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ойлаймын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Мінез</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таңдаған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салаға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үйлессе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жұмыс</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бабында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да</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үлкен</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жетістіктерге</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жетелейтіні</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анық</a:t>
            </a:r>
            <a:r>
              <a:rPr lang="kk-KZ" sz="2400" dirty="0" smtClean="0">
                <a:latin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3" name="Прямоугольник 2"/>
          <p:cNvSpPr/>
          <p:nvPr/>
        </p:nvSpPr>
        <p:spPr>
          <a:xfrm>
            <a:off x="1142976" y="1000108"/>
            <a:ext cx="7143800" cy="4154984"/>
          </a:xfrm>
          <a:prstGeom prst="rect">
            <a:avLst/>
          </a:prstGeom>
        </p:spPr>
        <p:txBody>
          <a:bodyPr wrap="square">
            <a:spAutoFit/>
          </a:bodyPr>
          <a:lstStyle/>
          <a:p>
            <a:pPr indent="269875" algn="just"/>
            <a:r>
              <a:rPr lang="ru-RU" sz="2400" dirty="0" err="1" smtClean="0">
                <a:latin typeface="Times New Roman" pitchFamily="18" charset="0"/>
                <a:cs typeface="Times New Roman" pitchFamily="18" charset="0"/>
              </a:rPr>
              <a:t>Мамандық таңдау кей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жағдайда баланың жанұялық жағдайына, денсаулығына байланысты</a:t>
            </a:r>
            <a:r>
              <a:rPr lang="ru-RU" sz="2400" dirty="0" smtClean="0">
                <a:latin typeface="Times New Roman" pitchFamily="18" charset="0"/>
                <a:cs typeface="Times New Roman" pitchFamily="18" charset="0"/>
              </a:rPr>
              <a:t> да </a:t>
            </a:r>
            <a:r>
              <a:rPr lang="ru-RU" sz="2400" dirty="0" err="1"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балаларының болашақ мамандығы жөнінде 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ойлағаны жөн.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Ертерек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ойланып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белгілі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мамандыққа баланы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жастай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баулыса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баланың еңбекке көзқарасын қалыптастырып, бейімділігін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арттырады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Егер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ата-ана</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баланың және мұғалім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тәрбиешінің оқушының болашақ мамандығы туралы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пікірлері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үйлессе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мамандық таңдаушы қателеспеген болар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еді</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pic>
        <p:nvPicPr>
          <p:cNvPr id="4" name="Picture 2" descr="http://kargoo.gov.kz/files/blogs/1411807281287.JPG"/>
          <p:cNvPicPr>
            <a:picLocks noChangeAspect="1" noChangeArrowheads="1"/>
          </p:cNvPicPr>
          <p:nvPr/>
        </p:nvPicPr>
        <p:blipFill>
          <a:blip r:embed="rId3" cstate="print"/>
          <a:srcRect l="81250" t="70000" b="8333"/>
          <a:stretch>
            <a:fillRect/>
          </a:stretch>
        </p:blipFill>
        <p:spPr bwMode="auto">
          <a:xfrm>
            <a:off x="4857752" y="4929198"/>
            <a:ext cx="3571900" cy="130835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19459" name="Rectangle 3"/>
          <p:cNvSpPr>
            <a:spLocks noChangeArrowheads="1"/>
          </p:cNvSpPr>
          <p:nvPr/>
        </p:nvSpPr>
        <p:spPr bwMode="auto">
          <a:xfrm>
            <a:off x="714348" y="613270"/>
            <a:ext cx="764386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Мамандық таңдау-белгілі бір даярлықты қажет ететін іс-әрекет түрі, тіршілік көзі, дағды жүйесі және жасөспірімдік кезеңде қабылданатын жауапты шешімдердің біреуі. Осы арада мамандық таңдауға ықпал ететін негізгі 7 факторды ескере кеткен жөн.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Схема 4"/>
          <p:cNvGraphicFramePr/>
          <p:nvPr/>
        </p:nvGraphicFramePr>
        <p:xfrm>
          <a:off x="571472" y="2786058"/>
          <a:ext cx="7572428" cy="3357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461" name="Picture 5" descr="https://inyazrf.ru/preview/original/pic/95015_anim_female_teacher.gif"/>
          <p:cNvPicPr>
            <a:picLocks noChangeAspect="1" noChangeArrowheads="1" noCrop="1"/>
          </p:cNvPicPr>
          <p:nvPr/>
        </p:nvPicPr>
        <p:blipFill>
          <a:blip r:embed="rId8" cstate="print"/>
          <a:srcRect/>
          <a:stretch>
            <a:fillRect/>
          </a:stretch>
        </p:blipFill>
        <p:spPr bwMode="auto">
          <a:xfrm>
            <a:off x="642910" y="4357694"/>
            <a:ext cx="965434" cy="157163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0481" name="Rectangle 1"/>
          <p:cNvSpPr>
            <a:spLocks noChangeArrowheads="1"/>
          </p:cNvSpPr>
          <p:nvPr/>
        </p:nvSpPr>
        <p:spPr bwMode="auto">
          <a:xfrm>
            <a:off x="1785918" y="601128"/>
            <a:ext cx="650082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Мамандық таңдаудың мынадай</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ережелерін</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есте</a:t>
            </a:r>
            <a:r>
              <a:rPr kumimoji="0" lang="ru-RU" sz="2400" b="1"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1"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сақтаған жөн:</a:t>
            </a:r>
            <a:endParaRPr kumimoji="0" lang="ru-RU"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Барынша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көптеген мамандықтарды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керек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және тірш</a:t>
            </a:r>
            <a:r>
              <a:rPr kumimoji="0" lang="kk-KZ"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і</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лік</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еткен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аймақта қандай мамандықтар керектігін</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анықтау қажет;</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маңызды (қызығулар, мінез</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ерекшеліктері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бейімділіктер</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өзін-өзі бағалау, талаптану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деңгейі</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Өзіне ұнамды және ыңғайлы мамандықты таңдауы тиіс</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мамандықты зерттеу</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Таңдаған мамандық бойынша</a:t>
            </a:r>
            <a:r>
              <a:rPr kumimoji="0" lang="ru-RU" sz="2400" b="0" i="0" u="none" strike="noStrike" cap="none" normalizeH="0" baseline="0" dirty="0" smtClean="0">
                <a:ln>
                  <a:noFill/>
                </a:ln>
                <a:solidFill>
                  <a:srgbClr val="222222"/>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err="1" smtClean="0">
                <a:ln>
                  <a:noFill/>
                </a:ln>
                <a:solidFill>
                  <a:srgbClr val="222222"/>
                </a:solidFill>
                <a:effectLst/>
                <a:latin typeface="Times New Roman" pitchFamily="18" charset="0"/>
                <a:ea typeface="Times New Roman" pitchFamily="18" charset="0"/>
                <a:cs typeface="Times New Roman" pitchFamily="18" charset="0"/>
              </a:rPr>
              <a:t>өз күшін байқап көру;</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83" name="Picture 3" descr="http://kostousowanina.narod.ru/olderfiles/1/knigi-174.gif"/>
          <p:cNvPicPr>
            <a:picLocks noChangeAspect="1" noChangeArrowheads="1" noCrop="1"/>
          </p:cNvPicPr>
          <p:nvPr/>
        </p:nvPicPr>
        <p:blipFill>
          <a:blip r:embed="rId3" cstate="print"/>
          <a:srcRect/>
          <a:stretch>
            <a:fillRect/>
          </a:stretch>
        </p:blipFill>
        <p:spPr bwMode="auto">
          <a:xfrm>
            <a:off x="357158" y="857232"/>
            <a:ext cx="1071570" cy="450059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Фон для презентации рваная бумага"/>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1505" name="Rectangle 1"/>
          <p:cNvSpPr>
            <a:spLocks noChangeArrowheads="1"/>
          </p:cNvSpPr>
          <p:nvPr/>
        </p:nvSpPr>
        <p:spPr bwMode="auto">
          <a:xfrm>
            <a:off x="928662" y="857232"/>
            <a:ext cx="728667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Мамандық таңдау мотивтерін анықтауға арналған көптеген әдістемелер бар. Оларды қолданып зерттеу жүргізу нәтижесінде балалардың мектеп бітіру шағында мотивациялық сферасы өте нашар көрініс беретіндігі анықталған. Бұл жағдай мектеп түлектерінің қалаулары анықталмастан, болашақ өмір жолын анықтауға өздері үлес қосуға шамасы келмейтіндігін көрсетіп отыр.</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Жеке адамның басқа психикалық қасиеттері де өзара тығыз байланыста болады. Осы байланыстылықты былайша көрсетуге болады:</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қажеттіліктер - қызығушылықтар - объективті </a:t>
            </a:r>
            <a:endParaRPr kumimoji="0" lang="ru-RU" sz="2400" b="0" i="0" u="none" strike="noStrike" cap="none" normalizeH="0" baseline="0" dirty="0" smtClean="0">
              <a:ln>
                <a:noFill/>
              </a:ln>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effectLst/>
                <a:latin typeface="Times New Roman" pitchFamily="18" charset="0"/>
                <a:ea typeface="Times New Roman" pitchFamily="18" charset="0"/>
                <a:cs typeface="Times New Roman" pitchFamily="18" charset="0"/>
              </a:rPr>
              <a:t>құндылықтар - мотивтер - мақсат - таңдау.</a:t>
            </a:r>
            <a:endParaRPr kumimoji="0" lang="kk-KZ"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684</Words>
  <Application>Microsoft Office PowerPoint</Application>
  <PresentationFormat>Экран (4:3)</PresentationFormat>
  <Paragraphs>46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5</cp:revision>
  <dcterms:created xsi:type="dcterms:W3CDTF">2016-11-28T19:20:46Z</dcterms:created>
  <dcterms:modified xsi:type="dcterms:W3CDTF">2016-11-28T20:10:22Z</dcterms:modified>
</cp:coreProperties>
</file>